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1"/>
  </p:notesMasterIdLst>
  <p:sldIdLst>
    <p:sldId id="256" r:id="rId6"/>
    <p:sldId id="257" r:id="rId7"/>
    <p:sldId id="261" r:id="rId8"/>
    <p:sldId id="262" r:id="rId9"/>
    <p:sldId id="283" r:id="rId10"/>
    <p:sldId id="264" r:id="rId11"/>
    <p:sldId id="278" r:id="rId12"/>
    <p:sldId id="279" r:id="rId13"/>
    <p:sldId id="281" r:id="rId14"/>
    <p:sldId id="282" r:id="rId15"/>
    <p:sldId id="284" r:id="rId16"/>
    <p:sldId id="270" r:id="rId17"/>
    <p:sldId id="271" r:id="rId18"/>
    <p:sldId id="277" r:id="rId19"/>
    <p:sldId id="260"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E7847-874E-4951-8348-FFBF987A3385}" v="10" dt="2021-03-23T08:27:56.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047" autoAdjust="0"/>
  </p:normalViewPr>
  <p:slideViewPr>
    <p:cSldViewPr snapToGrid="0">
      <p:cViewPr varScale="1">
        <p:scale>
          <a:sx n="90" d="100"/>
          <a:sy n="90" d="100"/>
        </p:scale>
        <p:origin x="13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EE4E7847-874E-4951-8348-FFBF987A3385}"/>
    <pc:docChg chg="custSel addSld delSld modSld sldOrd">
      <pc:chgData name="Marieke Drabbe" userId="b9b1a049-6b87-453c-9d4e-1b3ea0ffd634" providerId="ADAL" clId="{EE4E7847-874E-4951-8348-FFBF987A3385}" dt="2021-03-23T08:28:02.988" v="56" actId="20577"/>
      <pc:docMkLst>
        <pc:docMk/>
      </pc:docMkLst>
      <pc:sldChg chg="modSp mod">
        <pc:chgData name="Marieke Drabbe" userId="b9b1a049-6b87-453c-9d4e-1b3ea0ffd634" providerId="ADAL" clId="{EE4E7847-874E-4951-8348-FFBF987A3385}" dt="2021-03-23T08:28:02.988" v="56" actId="20577"/>
        <pc:sldMkLst>
          <pc:docMk/>
          <pc:sldMk cId="1111524305" sldId="256"/>
        </pc:sldMkLst>
        <pc:spChg chg="mod">
          <ac:chgData name="Marieke Drabbe" userId="b9b1a049-6b87-453c-9d4e-1b3ea0ffd634" providerId="ADAL" clId="{EE4E7847-874E-4951-8348-FFBF987A3385}" dt="2021-03-23T08:28:02.988" v="56" actId="20577"/>
          <ac:spMkLst>
            <pc:docMk/>
            <pc:sldMk cId="1111524305" sldId="256"/>
            <ac:spMk id="3" creationId="{00000000-0000-0000-0000-000000000000}"/>
          </ac:spMkLst>
        </pc:spChg>
      </pc:sldChg>
      <pc:sldChg chg="modSp mod">
        <pc:chgData name="Marieke Drabbe" userId="b9b1a049-6b87-453c-9d4e-1b3ea0ffd634" providerId="ADAL" clId="{EE4E7847-874E-4951-8348-FFBF987A3385}" dt="2021-03-23T08:25:19.332" v="8" actId="20577"/>
        <pc:sldMkLst>
          <pc:docMk/>
          <pc:sldMk cId="1551420879" sldId="257"/>
        </pc:sldMkLst>
        <pc:spChg chg="mod">
          <ac:chgData name="Marieke Drabbe" userId="b9b1a049-6b87-453c-9d4e-1b3ea0ffd634" providerId="ADAL" clId="{EE4E7847-874E-4951-8348-FFBF987A3385}" dt="2021-03-23T08:25:19.332" v="8" actId="20577"/>
          <ac:spMkLst>
            <pc:docMk/>
            <pc:sldMk cId="1551420879" sldId="257"/>
            <ac:spMk id="3" creationId="{00000000-0000-0000-0000-000000000000}"/>
          </ac:spMkLst>
        </pc:spChg>
      </pc:sldChg>
      <pc:sldChg chg="add del">
        <pc:chgData name="Marieke Drabbe" userId="b9b1a049-6b87-453c-9d4e-1b3ea0ffd634" providerId="ADAL" clId="{EE4E7847-874E-4951-8348-FFBF987A3385}" dt="2021-03-23T08:27:53.942" v="55"/>
        <pc:sldMkLst>
          <pc:docMk/>
          <pc:sldMk cId="2793297757" sldId="260"/>
        </pc:sldMkLst>
      </pc:sldChg>
      <pc:sldChg chg="addSp modSp">
        <pc:chgData name="Marieke Drabbe" userId="b9b1a049-6b87-453c-9d4e-1b3ea0ffd634" providerId="ADAL" clId="{EE4E7847-874E-4951-8348-FFBF987A3385}" dt="2021-03-23T08:26:15.723" v="22" actId="1076"/>
        <pc:sldMkLst>
          <pc:docMk/>
          <pc:sldMk cId="883638643" sldId="261"/>
        </pc:sldMkLst>
        <pc:picChg chg="add mod">
          <ac:chgData name="Marieke Drabbe" userId="b9b1a049-6b87-453c-9d4e-1b3ea0ffd634" providerId="ADAL" clId="{EE4E7847-874E-4951-8348-FFBF987A3385}" dt="2021-03-23T08:26:15.723" v="22" actId="1076"/>
          <ac:picMkLst>
            <pc:docMk/>
            <pc:sldMk cId="883638643" sldId="261"/>
            <ac:picMk id="4" creationId="{BB6C7AEC-3A3D-46C2-A734-8E762D900E78}"/>
          </ac:picMkLst>
        </pc:picChg>
      </pc:sldChg>
      <pc:sldChg chg="add">
        <pc:chgData name="Marieke Drabbe" userId="b9b1a049-6b87-453c-9d4e-1b3ea0ffd634" providerId="ADAL" clId="{EE4E7847-874E-4951-8348-FFBF987A3385}" dt="2021-03-23T08:24:50.889" v="0"/>
        <pc:sldMkLst>
          <pc:docMk/>
          <pc:sldMk cId="640855440" sldId="270"/>
        </pc:sldMkLst>
      </pc:sldChg>
      <pc:sldChg chg="add">
        <pc:chgData name="Marieke Drabbe" userId="b9b1a049-6b87-453c-9d4e-1b3ea0ffd634" providerId="ADAL" clId="{EE4E7847-874E-4951-8348-FFBF987A3385}" dt="2021-03-23T08:24:50.889" v="0"/>
        <pc:sldMkLst>
          <pc:docMk/>
          <pc:sldMk cId="3025033016" sldId="271"/>
        </pc:sldMkLst>
      </pc:sldChg>
      <pc:sldChg chg="delSp modSp add del mod ord">
        <pc:chgData name="Marieke Drabbe" userId="b9b1a049-6b87-453c-9d4e-1b3ea0ffd634" providerId="ADAL" clId="{EE4E7847-874E-4951-8348-FFBF987A3385}" dt="2021-03-23T08:27:16.932" v="53" actId="47"/>
        <pc:sldMkLst>
          <pc:docMk/>
          <pc:sldMk cId="1686301641" sldId="274"/>
        </pc:sldMkLst>
        <pc:spChg chg="mod">
          <ac:chgData name="Marieke Drabbe" userId="b9b1a049-6b87-453c-9d4e-1b3ea0ffd634" providerId="ADAL" clId="{EE4E7847-874E-4951-8348-FFBF987A3385}" dt="2021-03-23T08:25:48.261" v="12" actId="21"/>
          <ac:spMkLst>
            <pc:docMk/>
            <pc:sldMk cId="1686301641" sldId="274"/>
            <ac:spMk id="3" creationId="{00000000-0000-0000-0000-000000000000}"/>
          </ac:spMkLst>
        </pc:spChg>
        <pc:picChg chg="del">
          <ac:chgData name="Marieke Drabbe" userId="b9b1a049-6b87-453c-9d4e-1b3ea0ffd634" providerId="ADAL" clId="{EE4E7847-874E-4951-8348-FFBF987A3385}" dt="2021-03-23T08:26:22.036" v="23" actId="21"/>
          <ac:picMkLst>
            <pc:docMk/>
            <pc:sldMk cId="1686301641" sldId="274"/>
            <ac:picMk id="4" creationId="{00000000-0000-0000-0000-000000000000}"/>
          </ac:picMkLst>
        </pc:picChg>
      </pc:sldChg>
      <pc:sldChg chg="modSp add del mod">
        <pc:chgData name="Marieke Drabbe" userId="b9b1a049-6b87-453c-9d4e-1b3ea0ffd634" providerId="ADAL" clId="{EE4E7847-874E-4951-8348-FFBF987A3385}" dt="2021-03-23T08:25:28.958" v="9" actId="47"/>
        <pc:sldMkLst>
          <pc:docMk/>
          <pc:sldMk cId="3422074487" sldId="275"/>
        </pc:sldMkLst>
        <pc:spChg chg="mod">
          <ac:chgData name="Marieke Drabbe" userId="b9b1a049-6b87-453c-9d4e-1b3ea0ffd634" providerId="ADAL" clId="{EE4E7847-874E-4951-8348-FFBF987A3385}" dt="2021-03-23T08:25:00.448" v="1" actId="21"/>
          <ac:spMkLst>
            <pc:docMk/>
            <pc:sldMk cId="3422074487" sldId="275"/>
            <ac:spMk id="3" creationId="{00000000-0000-0000-0000-000000000000}"/>
          </ac:spMkLst>
        </pc:spChg>
      </pc:sldChg>
      <pc:sldChg chg="add">
        <pc:chgData name="Marieke Drabbe" userId="b9b1a049-6b87-453c-9d4e-1b3ea0ffd634" providerId="ADAL" clId="{EE4E7847-874E-4951-8348-FFBF987A3385}" dt="2021-03-23T08:24:50.889" v="0"/>
        <pc:sldMkLst>
          <pc:docMk/>
          <pc:sldMk cId="3535811974" sldId="277"/>
        </pc:sldMkLst>
      </pc:sldChg>
      <pc:sldChg chg="addSp delSp modSp mod">
        <pc:chgData name="Marieke Drabbe" userId="b9b1a049-6b87-453c-9d4e-1b3ea0ffd634" providerId="ADAL" clId="{EE4E7847-874E-4951-8348-FFBF987A3385}" dt="2021-03-23T08:27:14.125" v="52" actId="1076"/>
        <pc:sldMkLst>
          <pc:docMk/>
          <pc:sldMk cId="2663575200" sldId="278"/>
        </pc:sldMkLst>
        <pc:spChg chg="mod">
          <ac:chgData name="Marieke Drabbe" userId="b9b1a049-6b87-453c-9d4e-1b3ea0ffd634" providerId="ADAL" clId="{EE4E7847-874E-4951-8348-FFBF987A3385}" dt="2021-03-23T08:27:13.274" v="51" actId="1076"/>
          <ac:spMkLst>
            <pc:docMk/>
            <pc:sldMk cId="2663575200" sldId="278"/>
            <ac:spMk id="3" creationId="{00000000-0000-0000-0000-000000000000}"/>
          </ac:spMkLst>
        </pc:spChg>
        <pc:picChg chg="add mod">
          <ac:chgData name="Marieke Drabbe" userId="b9b1a049-6b87-453c-9d4e-1b3ea0ffd634" providerId="ADAL" clId="{EE4E7847-874E-4951-8348-FFBF987A3385}" dt="2021-03-23T08:27:14.125" v="52" actId="1076"/>
          <ac:picMkLst>
            <pc:docMk/>
            <pc:sldMk cId="2663575200" sldId="278"/>
            <ac:picMk id="5" creationId="{5E6C348A-CC69-4EBF-A4AF-02E4417E3272}"/>
          </ac:picMkLst>
        </pc:picChg>
        <pc:picChg chg="del">
          <ac:chgData name="Marieke Drabbe" userId="b9b1a049-6b87-453c-9d4e-1b3ea0ffd634" providerId="ADAL" clId="{EE4E7847-874E-4951-8348-FFBF987A3385}" dt="2021-03-23T08:26:01.185" v="18" actId="21"/>
          <ac:picMkLst>
            <pc:docMk/>
            <pc:sldMk cId="2663575200" sldId="278"/>
            <ac:picMk id="2051" creationId="{00000000-0000-0000-0000-000000000000}"/>
          </ac:picMkLst>
        </pc:picChg>
      </pc:sldChg>
      <pc:sldChg chg="add">
        <pc:chgData name="Marieke Drabbe" userId="b9b1a049-6b87-453c-9d4e-1b3ea0ffd634" providerId="ADAL" clId="{EE4E7847-874E-4951-8348-FFBF987A3385}" dt="2021-03-23T08:24:50.889" v="0"/>
        <pc:sldMkLst>
          <pc:docMk/>
          <pc:sldMk cId="904616589"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23-3-2021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ilburg-stadsmonitor.buurtmonitor.n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ilburg-stadsmonitor.buurtmonitor.n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https://tilburg-stadsmonitor.buurtmonitor.nl/</a:t>
            </a:r>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4</a:t>
            </a:fld>
            <a:endParaRPr lang="nl-NL"/>
          </a:p>
        </p:txBody>
      </p:sp>
    </p:spTree>
    <p:extLst>
      <p:ext uri="{BB962C8B-B14F-4D97-AF65-F5344CB8AC3E}">
        <p14:creationId xmlns:p14="http://schemas.microsoft.com/office/powerpoint/2010/main" val="333045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https://tilburg-stadsmonitor.buurtmonitor.nl/</a:t>
            </a:r>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5</a:t>
            </a:fld>
            <a:endParaRPr lang="nl-NL"/>
          </a:p>
        </p:txBody>
      </p:sp>
    </p:spTree>
    <p:extLst>
      <p:ext uri="{BB962C8B-B14F-4D97-AF65-F5344CB8AC3E}">
        <p14:creationId xmlns:p14="http://schemas.microsoft.com/office/powerpoint/2010/main" val="33494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Leefbaarheid is een containerbegrip. We hebben er allemaal wel een gevoel bij.</a:t>
            </a:r>
          </a:p>
          <a:p>
            <a:r>
              <a:rPr lang="nl-NL" sz="1200" kern="1200" dirty="0">
                <a:solidFill>
                  <a:schemeClr val="tx1"/>
                </a:solidFill>
                <a:effectLst/>
                <a:latin typeface="+mn-lt"/>
                <a:ea typeface="+mn-ea"/>
                <a:cs typeface="+mn-cs"/>
              </a:rPr>
              <a:t>Maar is leefbaarheid meetbaar? En hoe meet je nu of een buurt leefbaar is of niet? En voor wie? Vandaag wordt het begrip leefbaarheid besproken, wordt er uitleg gegeven over de elementen en staan we stil bij de objectieve kant én bij de subjectieve, de belevingskant.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6</a:t>
            </a:fld>
            <a:endParaRPr lang="nl-NL"/>
          </a:p>
        </p:txBody>
      </p:sp>
    </p:spTree>
    <p:extLst>
      <p:ext uri="{BB962C8B-B14F-4D97-AF65-F5344CB8AC3E}">
        <p14:creationId xmlns:p14="http://schemas.microsoft.com/office/powerpoint/2010/main" val="177415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Container</a:t>
            </a:r>
            <a:r>
              <a:rPr lang="nl-NL" baseline="0" noProof="0" dirty="0"/>
              <a:t> begrip </a:t>
            </a:r>
          </a:p>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7</a:t>
            </a:fld>
            <a:endParaRPr lang="en-US"/>
          </a:p>
        </p:txBody>
      </p:sp>
    </p:spTree>
    <p:extLst>
      <p:ext uri="{BB962C8B-B14F-4D97-AF65-F5344CB8AC3E}">
        <p14:creationId xmlns:p14="http://schemas.microsoft.com/office/powerpoint/2010/main" val="341373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8</a:t>
            </a:fld>
            <a:endParaRPr lang="en-US"/>
          </a:p>
        </p:txBody>
      </p:sp>
    </p:spTree>
    <p:extLst>
      <p:ext uri="{BB962C8B-B14F-4D97-AF65-F5344CB8AC3E}">
        <p14:creationId xmlns:p14="http://schemas.microsoft.com/office/powerpoint/2010/main" val="260984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Werken aan leefbaarheid doe je samen: bewoners – overheid – maatschappelijke organisaties/bedrijfsleven. Maar hoe gaat dat in de praktijk? Waar lopen al die goedwillende professionals en bewoners tegenaan? Wat verwachten ze eigenlijk van elkaar? En wat hebben ze zelf te bieden?</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13997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0E123-304E-4DEC-A582-7D273314603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54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94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dirty="0"/>
              <a:t>Klik om de tekststijl van het model te bewerken</a:t>
            </a:r>
          </a:p>
          <a:p>
            <a:pPr marL="342900" lvl="0" indent="-342900" algn="l" defTabSz="457200" rtl="0" eaLnBrk="1" latinLnBrk="0" hangingPunct="1">
              <a:spcBef>
                <a:spcPct val="20000"/>
              </a:spcBef>
              <a:buFont typeface="Arial"/>
              <a:buChar char="•"/>
            </a:pPr>
            <a:r>
              <a:rPr lang="nl-NL" dirty="0"/>
              <a:t>Tweede niveau</a:t>
            </a:r>
          </a:p>
          <a:p>
            <a:pPr marL="342900" lvl="0" indent="-342900" algn="l" defTabSz="457200" rtl="0" eaLnBrk="1" latinLnBrk="0" hangingPunct="1">
              <a:spcBef>
                <a:spcPct val="20000"/>
              </a:spcBef>
              <a:buFont typeface="Arial"/>
              <a:buChar char="•"/>
            </a:pPr>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0300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89901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011225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94186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5" name="Tijdelijke aanduiding voor dianummer 4"/>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00195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3" name="Tijdelijke aanduiding voor voettekst 2"/>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4" name="Tijdelijke aanduiding voor dianummer 3"/>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617102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428491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61175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609600" y="1600201"/>
            <a:ext cx="10972800" cy="4525963"/>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9586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23-3-2021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45539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23-3-2021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13"/>
          <a:srcRect/>
          <a:stretch>
            <a:fillRect/>
          </a:stretch>
        </p:blipFill>
        <p:spPr bwMode="auto">
          <a:xfrm>
            <a:off x="23284" y="17464"/>
            <a:ext cx="1200149" cy="750887"/>
          </a:xfrm>
          <a:prstGeom prst="rect">
            <a:avLst/>
          </a:prstGeom>
          <a:noFill/>
          <a:ln w="9525">
            <a:noFill/>
            <a:miter lim="800000"/>
            <a:headEnd/>
            <a:tailEnd/>
          </a:ln>
        </p:spPr>
      </p:pic>
      <p:sp>
        <p:nvSpPr>
          <p:cNvPr id="9" name="Rechthoek 8"/>
          <p:cNvSpPr/>
          <p:nvPr userDrawn="1"/>
        </p:nvSpPr>
        <p:spPr>
          <a:xfrm>
            <a:off x="1238251"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18032772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www.leefbarometer.nl/"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www.buurtmonitor.nl/"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dirty="0" err="1"/>
              <a:t>Stad&amp;Wijk</a:t>
            </a:r>
            <a:endParaRPr lang="nl-NL" dirty="0"/>
          </a:p>
        </p:txBody>
      </p:sp>
      <p:sp>
        <p:nvSpPr>
          <p:cNvPr id="3" name="Ondertitel 2"/>
          <p:cNvSpPr>
            <a:spLocks noGrp="1"/>
          </p:cNvSpPr>
          <p:nvPr>
            <p:ph type="subTitle" idx="1"/>
          </p:nvPr>
        </p:nvSpPr>
        <p:spPr/>
        <p:txBody>
          <a:bodyPr>
            <a:normAutofit/>
          </a:bodyPr>
          <a:lstStyle/>
          <a:p>
            <a:r>
              <a:rPr lang="nl-NL" sz="2400" dirty="0"/>
              <a:t>Instroomprogramma </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Leefbaarometer</a:t>
            </a:r>
            <a:r>
              <a:rPr lang="nl-NL" dirty="0"/>
              <a:t>	</a:t>
            </a:r>
          </a:p>
        </p:txBody>
      </p:sp>
      <p:sp>
        <p:nvSpPr>
          <p:cNvPr id="3" name="Tijdelijke aanduiding voor inhoud 2"/>
          <p:cNvSpPr>
            <a:spLocks noGrp="1"/>
          </p:cNvSpPr>
          <p:nvPr>
            <p:ph idx="1"/>
          </p:nvPr>
        </p:nvSpPr>
        <p:spPr>
          <a:xfrm>
            <a:off x="2653408" y="1780078"/>
            <a:ext cx="8846773" cy="4226584"/>
          </a:xfrm>
        </p:spPr>
        <p:txBody>
          <a:bodyPr>
            <a:normAutofit lnSpcReduction="10000"/>
          </a:bodyPr>
          <a:lstStyle/>
          <a:p>
            <a:pPr marL="0" indent="0">
              <a:buNone/>
            </a:pPr>
            <a:r>
              <a:rPr lang="nl-NL" dirty="0">
                <a:hlinkClick r:id="rId2"/>
              </a:rPr>
              <a:t>http://www.leefbaarometer.nl/</a:t>
            </a:r>
            <a:endParaRPr lang="nl-NL" dirty="0"/>
          </a:p>
          <a:p>
            <a:pPr marL="0" indent="0">
              <a:buNone/>
            </a:pPr>
            <a:endParaRPr lang="nl-NL" dirty="0"/>
          </a:p>
          <a:p>
            <a:pPr marL="0" indent="0">
              <a:buNone/>
            </a:pPr>
            <a:r>
              <a:rPr lang="nl-NL" dirty="0"/>
              <a:t>De </a:t>
            </a:r>
            <a:r>
              <a:rPr lang="nl-NL" dirty="0" err="1"/>
              <a:t>Leefbaarometer</a:t>
            </a:r>
            <a:r>
              <a:rPr lang="nl-NL" dirty="0"/>
              <a:t> geeft online informatie over de leefbaarheid in alle buurten en wijken. Het geeft de situatie in de wijk weer, maar ook ontwikkelingen en achtergronden van de buurt.</a:t>
            </a:r>
          </a:p>
          <a:p>
            <a:pPr marL="0" indent="0">
              <a:buNone/>
            </a:pPr>
            <a:endParaRPr lang="nl-NL" dirty="0"/>
          </a:p>
          <a:p>
            <a:pPr marL="0" indent="0">
              <a:buNone/>
            </a:pPr>
            <a:r>
              <a:rPr lang="nl-NL" dirty="0"/>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579937" y="424206"/>
            <a:ext cx="7431359" cy="6028441"/>
          </a:xfrm>
          <a:prstGeom prst="rect">
            <a:avLst/>
          </a:prstGeom>
        </p:spPr>
      </p:pic>
    </p:spTree>
    <p:extLst>
      <p:ext uri="{BB962C8B-B14F-4D97-AF65-F5344CB8AC3E}">
        <p14:creationId xmlns:p14="http://schemas.microsoft.com/office/powerpoint/2010/main" val="9046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wijkschouw maken</a:t>
            </a:r>
          </a:p>
        </p:txBody>
      </p:sp>
      <p:sp>
        <p:nvSpPr>
          <p:cNvPr id="3" name="Tijdelijke aanduiding voor inhoud 2"/>
          <p:cNvSpPr>
            <a:spLocks noGrp="1"/>
          </p:cNvSpPr>
          <p:nvPr>
            <p:ph idx="1"/>
          </p:nvPr>
        </p:nvSpPr>
        <p:spPr>
          <a:xfrm>
            <a:off x="2639616" y="1638188"/>
            <a:ext cx="9183104" cy="1956350"/>
          </a:xfrm>
        </p:spPr>
        <p:txBody>
          <a:bodyPr/>
          <a:lstStyle/>
          <a:p>
            <a:r>
              <a:rPr lang="nl-NL" dirty="0"/>
              <a:t>Wat is een wijkschouw? </a:t>
            </a:r>
          </a:p>
          <a:p>
            <a:r>
              <a:rPr lang="nl-NL" dirty="0"/>
              <a:t>Wat kan je met een wijkschouw? </a:t>
            </a:r>
          </a:p>
          <a:p>
            <a:r>
              <a:rPr lang="nl-NL" dirty="0"/>
              <a:t>Wat is er belangrijk bij het doen van een wijkschouw? </a:t>
            </a:r>
          </a:p>
        </p:txBody>
      </p:sp>
      <p:pic>
        <p:nvPicPr>
          <p:cNvPr id="4" name="Afbeelding 3"/>
          <p:cNvPicPr>
            <a:picLocks noChangeAspect="1"/>
          </p:cNvPicPr>
          <p:nvPr/>
        </p:nvPicPr>
        <p:blipFill>
          <a:blip r:embed="rId2"/>
          <a:stretch>
            <a:fillRect/>
          </a:stretch>
        </p:blipFill>
        <p:spPr>
          <a:xfrm>
            <a:off x="7900822" y="3894083"/>
            <a:ext cx="3408531" cy="2181460"/>
          </a:xfrm>
          <a:prstGeom prst="rect">
            <a:avLst/>
          </a:prstGeom>
        </p:spPr>
      </p:pic>
    </p:spTree>
    <p:extLst>
      <p:ext uri="{BB962C8B-B14F-4D97-AF65-F5344CB8AC3E}">
        <p14:creationId xmlns:p14="http://schemas.microsoft.com/office/powerpoint/2010/main" val="64085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schouwboekje</a:t>
            </a:r>
          </a:p>
        </p:txBody>
      </p:sp>
      <p:sp>
        <p:nvSpPr>
          <p:cNvPr id="3" name="Tijdelijke aanduiding voor inhoud 2"/>
          <p:cNvSpPr>
            <a:spLocks noGrp="1"/>
          </p:cNvSpPr>
          <p:nvPr>
            <p:ph idx="1"/>
          </p:nvPr>
        </p:nvSpPr>
        <p:spPr>
          <a:xfrm>
            <a:off x="2653408" y="1543594"/>
            <a:ext cx="8846773" cy="4147758"/>
          </a:xfrm>
        </p:spPr>
        <p:txBody>
          <a:bodyPr>
            <a:normAutofit/>
          </a:bodyPr>
          <a:lstStyle/>
          <a:p>
            <a:r>
              <a:rPr lang="nl-NL" dirty="0"/>
              <a:t>Om objectief te blijven zijn er maatstaven ontwikkeld</a:t>
            </a:r>
          </a:p>
          <a:p>
            <a:r>
              <a:rPr lang="nl-NL" dirty="0"/>
              <a:t>Gemeenten gebruiken maatstaven om onderhoud van wijken te plannen </a:t>
            </a:r>
          </a:p>
          <a:p>
            <a:r>
              <a:rPr lang="nl-NL" dirty="0"/>
              <a:t>Er wordt naar vaste punten gekeken</a:t>
            </a:r>
          </a:p>
          <a:p>
            <a:r>
              <a:rPr lang="nl-NL" dirty="0"/>
              <a:t>Wij gaan aan de slag met het ‘Schouwboekje’</a:t>
            </a:r>
          </a:p>
          <a:p>
            <a:endParaRPr lang="nl-NL" dirty="0"/>
          </a:p>
          <a:p>
            <a:r>
              <a:rPr lang="nl-NL" dirty="0"/>
              <a:t>Het schouwboekje is op de Wiki (Stad en wijk &gt; Schouwboekje) </a:t>
            </a:r>
          </a:p>
          <a:p>
            <a:pPr marL="0" indent="0">
              <a:buNone/>
            </a:pPr>
            <a:endParaRPr lang="nl-NL" dirty="0"/>
          </a:p>
        </p:txBody>
      </p:sp>
    </p:spTree>
    <p:extLst>
      <p:ext uri="{BB962C8B-B14F-4D97-AF65-F5344CB8AC3E}">
        <p14:creationId xmlns:p14="http://schemas.microsoft.com/office/powerpoint/2010/main" val="302503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SWOT analyse</a:t>
            </a:r>
          </a:p>
        </p:txBody>
      </p: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609" y="1093280"/>
            <a:ext cx="4929188" cy="4929188"/>
          </a:xfrm>
          <a:prstGeom prst="rect">
            <a:avLst/>
          </a:prstGeom>
        </p:spPr>
      </p:pic>
    </p:spTree>
    <p:extLst>
      <p:ext uri="{BB962C8B-B14F-4D97-AF65-F5344CB8AC3E}">
        <p14:creationId xmlns:p14="http://schemas.microsoft.com/office/powerpoint/2010/main" val="353581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22792" y="257401"/>
            <a:ext cx="789414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charset="0"/>
                <a:ea typeface="+mn-ea"/>
                <a:cs typeface="Arial" charset="0"/>
              </a:rPr>
              <a:t>2021_</a:t>
            </a:r>
            <a:r>
              <a:rPr kumimoji="0" lang="nl-NL" sz="2400" b="0" i="0" u="none" strike="noStrike" kern="1200" cap="none" spc="0" normalizeH="0" baseline="0" noProof="0">
                <a:ln>
                  <a:noFill/>
                </a:ln>
                <a:solidFill>
                  <a:prstClr val="black"/>
                </a:solidFill>
                <a:effectLst/>
                <a:uLnTx/>
                <a:uFillTx/>
                <a:latin typeface="Arial" charset="0"/>
                <a:ea typeface="+mn-ea"/>
                <a:cs typeface="Arial" charset="0"/>
              </a:rPr>
              <a:t>MLO_4_</a:t>
            </a:r>
            <a:r>
              <a:rPr kumimoji="0" lang="nl-NL" sz="2400" b="0" i="0" u="none" strike="noStrike" kern="1200" cap="none" spc="0" normalizeH="0" baseline="0" noProof="0" dirty="0">
                <a:ln>
                  <a:noFill/>
                </a:ln>
                <a:solidFill>
                  <a:prstClr val="black"/>
                </a:solidFill>
                <a:effectLst/>
                <a:uLnTx/>
                <a:uFillTx/>
                <a:latin typeface="Arial" charset="0"/>
                <a:ea typeface="+mn-ea"/>
                <a:cs typeface="Arial" charset="0"/>
              </a:rPr>
              <a:t>Mijn wijk - instroomprogramma</a:t>
            </a:r>
          </a:p>
        </p:txBody>
      </p:sp>
      <p:sp>
        <p:nvSpPr>
          <p:cNvPr id="5" name="Text Box 7"/>
          <p:cNvSpPr txBox="1">
            <a:spLocks noChangeArrowheads="1"/>
          </p:cNvSpPr>
          <p:nvPr/>
        </p:nvSpPr>
        <p:spPr bwMode="auto">
          <a:xfrm>
            <a:off x="1722792" y="879577"/>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Leerdoelen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Je kunt een wijkschouw maken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Je kunt een SWOT-analyse van een wijk maken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Je kunt kenmerken van een wijk analyseren en verbetervoorstellen doen om de leefbaarheid te vergroten. </a:t>
            </a:r>
          </a:p>
        </p:txBody>
      </p:sp>
      <p:sp>
        <p:nvSpPr>
          <p:cNvPr id="6" name="Text Box 8"/>
          <p:cNvSpPr txBox="1">
            <a:spLocks noChangeArrowheads="1"/>
          </p:cNvSpPr>
          <p:nvPr/>
        </p:nvSpPr>
        <p:spPr bwMode="auto">
          <a:xfrm>
            <a:off x="1722793" y="2003848"/>
            <a:ext cx="4586840" cy="2292935"/>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Leerproduct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Een verslag waarin je de kwaliteit en de leefbaarheid je eigen wijk in beeld brengt, met daarin: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Een beschrijving van je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Een overzichtskaart van de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Belangrijke ontwikkelingen in de wijk/buurt.  </a:t>
            </a:r>
          </a:p>
          <a:p>
            <a:pPr marL="171450" marR="0" lvl="0" indent="-171450" algn="l" defTabSz="914400" rtl="0" eaLnBrk="1" fontAlgn="auto"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a:rPr>
              <a:t>5 foto’s van onderdelen uit de wijkschouw. </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Geef je conclusies (kwaliteitsniveau + toelichting) bij de foto’s.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Geef aan waar de foto’s gemaakt zijn in de overzichtskaart.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SWOT-analyse van de sociale en fysieke kenmerken van jouw wijk</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Lijst van maatregelen om je wijk te verbeteren.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Bronvermelding.</a:t>
            </a:r>
          </a:p>
        </p:txBody>
      </p:sp>
      <p:sp>
        <p:nvSpPr>
          <p:cNvPr id="7" name="Text Box 9"/>
          <p:cNvSpPr txBox="1">
            <a:spLocks noChangeArrowheads="1"/>
          </p:cNvSpPr>
          <p:nvPr/>
        </p:nvSpPr>
        <p:spPr bwMode="auto">
          <a:xfrm>
            <a:off x="1722793" y="4403543"/>
            <a:ext cx="4586840" cy="2108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err="1">
                <a:ln>
                  <a:noFill/>
                </a:ln>
                <a:solidFill>
                  <a:srgbClr val="0070C0"/>
                </a:solidFill>
                <a:effectLst/>
                <a:uLnTx/>
                <a:uFillTx/>
                <a:latin typeface="Arial" charset="0"/>
                <a:ea typeface="Calibri" pitchFamily="34" charset="0"/>
                <a:cs typeface="Arial" charset="0"/>
              </a:rPr>
              <a:t>Leerpad</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Maak een kaart van je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Ga op wijkschouw in je wijk. Neem de kaart, camera en het schouwboekje mee.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a:rPr>
              <a:t>Zoek ten minste 5 plekken die je gaat beoordelen. Geef deze plekken aan op je kaart. </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Maak een SWOT-analyse van de sociale en de fysieke kenmerken van je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Maak een lijst van maatregelen die de leefbaarheid in jouw wijk zouden vergroten. Geef aan welke organisaties verantwoordelijk zijn voor de maatregelen.</a:t>
            </a:r>
          </a:p>
        </p:txBody>
      </p:sp>
      <p:sp>
        <p:nvSpPr>
          <p:cNvPr id="8" name="Text Box 14"/>
          <p:cNvSpPr txBox="1">
            <a:spLocks noChangeArrowheads="1"/>
          </p:cNvSpPr>
          <p:nvPr/>
        </p:nvSpPr>
        <p:spPr bwMode="auto">
          <a:xfrm>
            <a:off x="7143231" y="3539951"/>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100" b="1" i="0" u="none" strike="noStrike" kern="1200" cap="none" spc="0" normalizeH="0" baseline="0" noProof="0" dirty="0">
                <a:ln>
                  <a:noFill/>
                </a:ln>
                <a:solidFill>
                  <a:srgbClr val="4F81BD"/>
                </a:solidFill>
                <a:effectLst/>
                <a:uLnTx/>
                <a:uFillTx/>
                <a:latin typeface="Arial" charset="0"/>
                <a:ea typeface="ＭＳ Ｐゴシック" pitchFamily="36" charset="-128"/>
                <a:cs typeface="+mn-cs"/>
              </a:rPr>
              <a:t>Bronnen</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hlinkClick r:id="rId3"/>
              </a:rPr>
              <a:t>www.leefbarometer.nl</a:t>
            </a:r>
            <a:endPar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endParaRP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hlinkClick r:id="rId4"/>
              </a:rPr>
              <a:t>http://www.buurtmonitor.nl/</a:t>
            </a:r>
            <a:endPar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endParaRP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11" name="Text Box 14"/>
          <p:cNvSpPr txBox="1">
            <a:spLocks noChangeArrowheads="1"/>
          </p:cNvSpPr>
          <p:nvPr/>
        </p:nvSpPr>
        <p:spPr bwMode="auto">
          <a:xfrm>
            <a:off x="7143231" y="2784939"/>
            <a:ext cx="4552379" cy="59400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100" b="1" i="0" u="none" strike="noStrike" kern="1200" cap="none" spc="0" normalizeH="0" baseline="0" noProof="0" dirty="0">
                <a:ln>
                  <a:noFill/>
                </a:ln>
                <a:solidFill>
                  <a:srgbClr val="4F81BD"/>
                </a:solidFill>
                <a:effectLst/>
                <a:uLnTx/>
                <a:uFillTx/>
                <a:latin typeface="Arial" charset="0"/>
                <a:ea typeface="ＭＳ Ｐゴシック" pitchFamily="36" charset="-128"/>
                <a:cs typeface="+mn-cs"/>
              </a:rPr>
              <a:t>Bijeenkomsten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Les over de SWOT-analyse</a:t>
            </a:r>
          </a:p>
          <a:p>
            <a:pPr marL="0" marR="0" lvl="0" indent="-171450" algn="l" defTabSz="914400" rtl="0" eaLnBrk="1" fontAlgn="base" latinLnBrk="0" hangingPunct="1">
              <a:lnSpc>
                <a:spcPct val="80000"/>
              </a:lnSpc>
              <a:spcBef>
                <a:spcPct val="0"/>
              </a:spcBef>
              <a:spcAft>
                <a:spcPct val="0"/>
              </a:spcAft>
              <a:buClrTx/>
              <a:buSzTx/>
              <a:buFont typeface="Arial"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Les over de leefbaarheid van een wijk</a:t>
            </a:r>
          </a:p>
        </p:txBody>
      </p:sp>
      <p:sp>
        <p:nvSpPr>
          <p:cNvPr id="13" name="Text Box 17"/>
          <p:cNvSpPr txBox="1">
            <a:spLocks noChangeArrowheads="1"/>
          </p:cNvSpPr>
          <p:nvPr/>
        </p:nvSpPr>
        <p:spPr bwMode="auto">
          <a:xfrm>
            <a:off x="7143231" y="915544"/>
            <a:ext cx="4552379" cy="1738938"/>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Samenwerken</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Dit product maak je alleen.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Lever je product in via Teams</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Je wordt een groepje feedback </a:t>
            </a:r>
            <a:r>
              <a:rPr kumimoji="0" lang="nl-NL" sz="1200" b="0" i="0" u="none" strike="noStrike" kern="1200" cap="none" spc="0" normalizeH="0" baseline="0" noProof="0" dirty="0" err="1">
                <a:ln>
                  <a:noFill/>
                </a:ln>
                <a:solidFill>
                  <a:prstClr val="black"/>
                </a:solidFill>
                <a:effectLst/>
                <a:uLnTx/>
                <a:uFillTx/>
                <a:latin typeface="Calibri"/>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 geplaatst</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Geef feedback op de producten van anderen en ontvang feedback</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Beschrijf in je reflectieverslag hoe je het feedback geven ervaren hebt.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Deadline product: 30 maart 2021</a:t>
            </a:r>
          </a:p>
        </p:txBody>
      </p:sp>
      <p:pic>
        <p:nvPicPr>
          <p:cNvPr id="9" name="Afbeelding 8"/>
          <p:cNvPicPr>
            <a:picLocks noChangeAspect="1"/>
          </p:cNvPicPr>
          <p:nvPr/>
        </p:nvPicPr>
        <p:blipFill rotWithShape="1">
          <a:blip r:embed="rId5"/>
          <a:srcRect l="21805" r="10840"/>
          <a:stretch/>
        </p:blipFill>
        <p:spPr>
          <a:xfrm>
            <a:off x="1349233" y="874590"/>
            <a:ext cx="299335" cy="412425"/>
          </a:xfrm>
          <a:prstGeom prst="rect">
            <a:avLst/>
          </a:prstGeom>
        </p:spPr>
      </p:pic>
      <p:pic>
        <p:nvPicPr>
          <p:cNvPr id="12" name="Afbeelding 11"/>
          <p:cNvPicPr>
            <a:picLocks noChangeAspect="1"/>
          </p:cNvPicPr>
          <p:nvPr/>
        </p:nvPicPr>
        <p:blipFill>
          <a:blip r:embed="rId6"/>
          <a:stretch>
            <a:fillRect/>
          </a:stretch>
        </p:blipFill>
        <p:spPr>
          <a:xfrm>
            <a:off x="1367255" y="2003848"/>
            <a:ext cx="263290" cy="321303"/>
          </a:xfrm>
          <a:prstGeom prst="rect">
            <a:avLst/>
          </a:prstGeom>
        </p:spPr>
      </p:pic>
      <p:pic>
        <p:nvPicPr>
          <p:cNvPr id="14" name="Afbeelding 13"/>
          <p:cNvPicPr>
            <a:picLocks noChangeAspect="1"/>
          </p:cNvPicPr>
          <p:nvPr/>
        </p:nvPicPr>
        <p:blipFill>
          <a:blip r:embed="rId7"/>
          <a:stretch>
            <a:fillRect/>
          </a:stretch>
        </p:blipFill>
        <p:spPr>
          <a:xfrm>
            <a:off x="1382285" y="4589597"/>
            <a:ext cx="266283" cy="416301"/>
          </a:xfrm>
          <a:prstGeom prst="rect">
            <a:avLst/>
          </a:prstGeom>
        </p:spPr>
      </p:pic>
      <p:pic>
        <p:nvPicPr>
          <p:cNvPr id="16" name="Afbeelding 15"/>
          <p:cNvPicPr>
            <a:picLocks noChangeAspect="1"/>
          </p:cNvPicPr>
          <p:nvPr/>
        </p:nvPicPr>
        <p:blipFill>
          <a:blip r:embed="rId8"/>
          <a:stretch>
            <a:fillRect/>
          </a:stretch>
        </p:blipFill>
        <p:spPr>
          <a:xfrm>
            <a:off x="6683194" y="949276"/>
            <a:ext cx="385812" cy="263054"/>
          </a:xfrm>
          <a:prstGeom prst="rect">
            <a:avLst/>
          </a:prstGeom>
        </p:spPr>
      </p:pic>
      <p:pic>
        <p:nvPicPr>
          <p:cNvPr id="17" name="Afbeelding 16"/>
          <p:cNvPicPr>
            <a:picLocks noChangeAspect="1"/>
          </p:cNvPicPr>
          <p:nvPr/>
        </p:nvPicPr>
        <p:blipFill>
          <a:blip r:embed="rId9"/>
          <a:stretch>
            <a:fillRect/>
          </a:stretch>
        </p:blipFill>
        <p:spPr>
          <a:xfrm>
            <a:off x="6739946" y="3544544"/>
            <a:ext cx="299225" cy="290796"/>
          </a:xfrm>
          <a:prstGeom prst="rect">
            <a:avLst/>
          </a:prstGeom>
        </p:spPr>
      </p:pic>
      <p:pic>
        <p:nvPicPr>
          <p:cNvPr id="23" name="Afbeelding 22"/>
          <p:cNvPicPr>
            <a:picLocks noChangeAspect="1"/>
          </p:cNvPicPr>
          <p:nvPr/>
        </p:nvPicPr>
        <p:blipFill rotWithShape="1">
          <a:blip r:embed="rId10"/>
          <a:srcRect l="17050" t="33024" r="61669" b="30375"/>
          <a:stretch/>
        </p:blipFill>
        <p:spPr>
          <a:xfrm>
            <a:off x="6727566" y="2784939"/>
            <a:ext cx="269390" cy="260485"/>
          </a:xfrm>
          <a:prstGeom prst="rect">
            <a:avLst/>
          </a:prstGeom>
        </p:spPr>
      </p:pic>
      <p:sp>
        <p:nvSpPr>
          <p:cNvPr id="25" name="Tekstvak 24"/>
          <p:cNvSpPr txBox="1"/>
          <p:nvPr/>
        </p:nvSpPr>
        <p:spPr>
          <a:xfrm>
            <a:off x="8731623" y="415987"/>
            <a:ext cx="410528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Wanneer is een wijk leefbaar?</a:t>
            </a:r>
          </a:p>
        </p:txBody>
      </p:sp>
      <p:pic>
        <p:nvPicPr>
          <p:cNvPr id="2" name="Afbeelding 1"/>
          <p:cNvPicPr>
            <a:picLocks noChangeAspect="1"/>
          </p:cNvPicPr>
          <p:nvPr/>
        </p:nvPicPr>
        <p:blipFill>
          <a:blip r:embed="rId11"/>
          <a:stretch>
            <a:fillRect/>
          </a:stretch>
        </p:blipFill>
        <p:spPr>
          <a:xfrm>
            <a:off x="0" y="0"/>
            <a:ext cx="1275008" cy="915544"/>
          </a:xfrm>
          <a:prstGeom prst="rect">
            <a:avLst/>
          </a:prstGeom>
        </p:spPr>
      </p:pic>
      <p:pic>
        <p:nvPicPr>
          <p:cNvPr id="3" name="Afbeelding 2"/>
          <p:cNvPicPr>
            <a:picLocks noChangeAspect="1"/>
          </p:cNvPicPr>
          <p:nvPr/>
        </p:nvPicPr>
        <p:blipFill>
          <a:blip r:embed="rId12"/>
          <a:stretch>
            <a:fillRect/>
          </a:stretch>
        </p:blipFill>
        <p:spPr>
          <a:xfrm>
            <a:off x="9364697" y="4886286"/>
            <a:ext cx="2572735" cy="1560711"/>
          </a:xfrm>
          <a:prstGeom prst="rect">
            <a:avLst/>
          </a:prstGeom>
        </p:spPr>
      </p:pic>
      <p:pic>
        <p:nvPicPr>
          <p:cNvPr id="15" name="Afbeelding 14"/>
          <p:cNvPicPr>
            <a:picLocks noChangeAspect="1"/>
          </p:cNvPicPr>
          <p:nvPr/>
        </p:nvPicPr>
        <p:blipFill>
          <a:blip r:embed="rId13"/>
          <a:stretch>
            <a:fillRect/>
          </a:stretch>
        </p:blipFill>
        <p:spPr>
          <a:xfrm>
            <a:off x="7143231" y="5133245"/>
            <a:ext cx="1786283" cy="1188823"/>
          </a:xfrm>
          <a:prstGeom prst="rect">
            <a:avLst/>
          </a:prstGeom>
        </p:spPr>
      </p:pic>
      <p:sp>
        <p:nvSpPr>
          <p:cNvPr id="10" name="Rechthoek 9"/>
          <p:cNvSpPr/>
          <p:nvPr/>
        </p:nvSpPr>
        <p:spPr>
          <a:xfrm>
            <a:off x="6371420" y="6377230"/>
            <a:ext cx="6096000" cy="307777"/>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charset="0"/>
                <a:ea typeface="+mn-ea"/>
                <a:cs typeface="Arial" charset="0"/>
              </a:rPr>
              <a:t>Iedereen wil een leefbare woonomgeving, wat betekent dat in jouw wijk?</a:t>
            </a:r>
          </a:p>
        </p:txBody>
      </p:sp>
    </p:spTree>
    <p:extLst>
      <p:ext uri="{BB962C8B-B14F-4D97-AF65-F5344CB8AC3E}">
        <p14:creationId xmlns:p14="http://schemas.microsoft.com/office/powerpoint/2010/main" val="279329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normAutofit/>
          </a:bodyPr>
          <a:lstStyle/>
          <a:p>
            <a:r>
              <a:rPr lang="nl-NL" dirty="0"/>
              <a:t>Doelen </a:t>
            </a:r>
          </a:p>
          <a:p>
            <a:r>
              <a:rPr lang="nl-NL" dirty="0"/>
              <a:t>Wat is </a:t>
            </a:r>
            <a:r>
              <a:rPr lang="nl-NL" dirty="0" err="1"/>
              <a:t>stad&amp;wijk</a:t>
            </a:r>
            <a:r>
              <a:rPr lang="nl-NL" dirty="0"/>
              <a:t>?</a:t>
            </a:r>
          </a:p>
          <a:p>
            <a:r>
              <a:rPr lang="nl-NL" dirty="0"/>
              <a:t>Leefbaarheid </a:t>
            </a:r>
          </a:p>
          <a:p>
            <a:pPr lvl="1"/>
            <a:r>
              <a:rPr lang="nl-NL" dirty="0"/>
              <a:t>Fysiek</a:t>
            </a:r>
          </a:p>
          <a:p>
            <a:pPr lvl="1"/>
            <a:r>
              <a:rPr lang="nl-NL" dirty="0"/>
              <a:t>Sociaal </a:t>
            </a:r>
          </a:p>
          <a:p>
            <a:r>
              <a:rPr lang="nl-NL" dirty="0"/>
              <a:t>Wijkschouw </a:t>
            </a:r>
          </a:p>
          <a:p>
            <a:r>
              <a:rPr lang="nl-NL" dirty="0"/>
              <a:t>Opdracht wijkschouw </a:t>
            </a:r>
          </a:p>
          <a:p>
            <a:r>
              <a:rPr lang="nl-NL" dirty="0"/>
              <a:t>Introductie leerarrangement </a:t>
            </a:r>
          </a:p>
          <a:p>
            <a:pPr marL="457200" lvl="1" indent="0">
              <a:buNone/>
            </a:pPr>
            <a:endParaRPr lang="nl-NL" dirty="0"/>
          </a:p>
        </p:txBody>
      </p:sp>
    </p:spTree>
    <p:extLst>
      <p:ext uri="{BB962C8B-B14F-4D97-AF65-F5344CB8AC3E}">
        <p14:creationId xmlns:p14="http://schemas.microsoft.com/office/powerpoint/2010/main" val="155142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 S&amp;W</a:t>
            </a:r>
          </a:p>
        </p:txBody>
      </p:sp>
      <p:sp>
        <p:nvSpPr>
          <p:cNvPr id="3" name="Tijdelijke aanduiding voor inhoud 2"/>
          <p:cNvSpPr>
            <a:spLocks noGrp="1"/>
          </p:cNvSpPr>
          <p:nvPr>
            <p:ph idx="1"/>
          </p:nvPr>
        </p:nvSpPr>
        <p:spPr>
          <a:xfrm>
            <a:off x="1236373" y="1196753"/>
            <a:ext cx="10955628" cy="4929411"/>
          </a:xfrm>
        </p:spPr>
        <p:txBody>
          <a:bodyPr/>
          <a:lstStyle/>
          <a:p>
            <a:pPr marL="0" lvl="0" indent="0">
              <a:buNone/>
            </a:pPr>
            <a:r>
              <a:rPr lang="nl-NL" dirty="0"/>
              <a:t>Leerdoelen voor het onderdeel </a:t>
            </a:r>
            <a:r>
              <a:rPr lang="nl-NL" dirty="0" err="1"/>
              <a:t>Stad&amp;Wijk</a:t>
            </a:r>
            <a:r>
              <a:rPr lang="nl-NL" dirty="0"/>
              <a:t>: </a:t>
            </a:r>
          </a:p>
          <a:p>
            <a:pPr marL="0" lvl="0" indent="0">
              <a:buNone/>
            </a:pPr>
            <a:endParaRPr lang="nl-NL" dirty="0"/>
          </a:p>
          <a:p>
            <a:r>
              <a:rPr lang="nl-NL" dirty="0"/>
              <a:t>Kenmerken van een wijk analyseren en verbetervoorstellen doen</a:t>
            </a:r>
          </a:p>
          <a:p>
            <a:r>
              <a:rPr lang="nl-NL" dirty="0"/>
              <a:t>Een wijkschouw maken</a:t>
            </a:r>
          </a:p>
          <a:p>
            <a:r>
              <a:rPr lang="nl-NL" dirty="0"/>
              <a:t>Een SWOT analyse maken van een wijk</a:t>
            </a:r>
          </a:p>
          <a:p>
            <a:endParaRPr lang="nl-NL" dirty="0"/>
          </a:p>
        </p:txBody>
      </p:sp>
      <p:pic>
        <p:nvPicPr>
          <p:cNvPr id="4" name="Picture 3">
            <a:extLst>
              <a:ext uri="{FF2B5EF4-FFF2-40B4-BE49-F238E27FC236}">
                <a16:creationId xmlns:a16="http://schemas.microsoft.com/office/drawing/2014/main" id="{BB6C7AEC-3A3D-46C2-A734-8E762D900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88" t="280" r="12888" b="5720"/>
          <a:stretch/>
        </p:blipFill>
        <p:spPr bwMode="auto">
          <a:xfrm>
            <a:off x="8038214" y="3796780"/>
            <a:ext cx="3970710" cy="289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63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denken jullie aan bij </a:t>
            </a:r>
            <a:r>
              <a:rPr lang="nl-NL" dirty="0" err="1"/>
              <a:t>Stad&amp;Wijk</a:t>
            </a:r>
            <a:r>
              <a:rPr lang="nl-NL" dirty="0"/>
              <a:t>?</a:t>
            </a:r>
          </a:p>
        </p:txBody>
      </p:sp>
      <p:grpSp>
        <p:nvGrpSpPr>
          <p:cNvPr id="6" name="Groep 5"/>
          <p:cNvGrpSpPr/>
          <p:nvPr/>
        </p:nvGrpSpPr>
        <p:grpSpPr>
          <a:xfrm>
            <a:off x="3050325" y="1681250"/>
            <a:ext cx="6282420" cy="4255093"/>
            <a:chOff x="3050325" y="1681250"/>
            <a:chExt cx="6282420" cy="4255093"/>
          </a:xfrm>
        </p:grpSpPr>
        <p:pic>
          <p:nvPicPr>
            <p:cNvPr id="1026" name="Picture 2" descr="Afbeeldingsresultaat voor sim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325" y="2795133"/>
              <a:ext cx="6282420" cy="3141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simcity logo"/>
            <p:cNvPicPr>
              <a:picLocks noChangeAspect="1" noChangeArrowheads="1"/>
            </p:cNvPicPr>
            <p:nvPr/>
          </p:nvPicPr>
          <p:blipFill rotWithShape="1">
            <a:blip r:embed="rId4">
              <a:extLst>
                <a:ext uri="{28A0092B-C50C-407E-A947-70E740481C1C}">
                  <a14:useLocalDpi xmlns:a14="http://schemas.microsoft.com/office/drawing/2010/main" val="0"/>
                </a:ext>
              </a:extLst>
            </a:blip>
            <a:srcRect b="68480"/>
            <a:stretch/>
          </p:blipFill>
          <p:spPr bwMode="auto">
            <a:xfrm>
              <a:off x="3050325" y="1681250"/>
              <a:ext cx="6282420" cy="111388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725" y="2046515"/>
            <a:ext cx="1634218" cy="1634218"/>
          </a:xfrm>
          <a:prstGeom prst="rect">
            <a:avLst/>
          </a:prstGeom>
        </p:spPr>
      </p:pic>
    </p:spTree>
    <p:extLst>
      <p:ext uri="{BB962C8B-B14F-4D97-AF65-F5344CB8AC3E}">
        <p14:creationId xmlns:p14="http://schemas.microsoft.com/office/powerpoint/2010/main" val="270075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denken jullie aan bij </a:t>
            </a:r>
            <a:r>
              <a:rPr lang="nl-NL" dirty="0" err="1"/>
              <a:t>Stad&amp;Wijk</a:t>
            </a:r>
            <a:r>
              <a:rPr lang="nl-NL" dirty="0"/>
              <a:t>?</a:t>
            </a:r>
          </a:p>
        </p:txBody>
      </p:sp>
      <p:pic>
        <p:nvPicPr>
          <p:cNvPr id="3" name="Afbeelding 2"/>
          <p:cNvPicPr>
            <a:picLocks noChangeAspect="1"/>
          </p:cNvPicPr>
          <p:nvPr/>
        </p:nvPicPr>
        <p:blipFill>
          <a:blip r:embed="rId3"/>
          <a:stretch>
            <a:fillRect/>
          </a:stretch>
        </p:blipFill>
        <p:spPr>
          <a:xfrm>
            <a:off x="2942511" y="1465765"/>
            <a:ext cx="8254773" cy="4017005"/>
          </a:xfrm>
          <a:prstGeom prst="rect">
            <a:avLst/>
          </a:prstGeom>
        </p:spPr>
      </p:pic>
    </p:spTree>
    <p:extLst>
      <p:ext uri="{BB962C8B-B14F-4D97-AF65-F5344CB8AC3E}">
        <p14:creationId xmlns:p14="http://schemas.microsoft.com/office/powerpoint/2010/main" val="426118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Leefbaarheid van de leefomgeving</a:t>
            </a:r>
          </a:p>
        </p:txBody>
      </p:sp>
      <p:sp>
        <p:nvSpPr>
          <p:cNvPr id="3" name="Tijdelijke aanduiding voor inhoud 2"/>
          <p:cNvSpPr>
            <a:spLocks noGrp="1"/>
          </p:cNvSpPr>
          <p:nvPr>
            <p:ph idx="1"/>
          </p:nvPr>
        </p:nvSpPr>
        <p:spPr>
          <a:xfrm>
            <a:off x="1424308" y="1446757"/>
            <a:ext cx="8596668" cy="3880773"/>
          </a:xfrm>
        </p:spPr>
        <p:txBody>
          <a:bodyPr>
            <a:normAutofit fontScale="92500" lnSpcReduction="10000"/>
          </a:bodyPr>
          <a:lstStyle/>
          <a:p>
            <a:r>
              <a:rPr lang="nl-NL" dirty="0"/>
              <a:t>De mens geeft de omgeving betekenis in termen van </a:t>
            </a:r>
            <a:r>
              <a:rPr lang="nl-NL" u="sng" dirty="0"/>
              <a:t>leefbaarheid</a:t>
            </a:r>
            <a:r>
              <a:rPr lang="nl-NL" dirty="0"/>
              <a:t>. </a:t>
            </a:r>
          </a:p>
          <a:p>
            <a:pPr lvl="1"/>
            <a:r>
              <a:rPr lang="nl-NL" i="1" dirty="0"/>
              <a:t>Hoe aantrekkelijk en/of geschikt een gebied of gemeenschap is om er te wonen, te recreëren, of te werken. </a:t>
            </a:r>
          </a:p>
          <a:p>
            <a:pPr lvl="1"/>
            <a:endParaRPr lang="nl-NL" i="1" dirty="0"/>
          </a:p>
          <a:p>
            <a:r>
              <a:rPr lang="nl-NL" dirty="0"/>
              <a:t>Kwaliteitsoordeel over:</a:t>
            </a:r>
          </a:p>
          <a:p>
            <a:pPr marL="685800" lvl="1">
              <a:buFontTx/>
              <a:buChar char="-"/>
            </a:pPr>
            <a:r>
              <a:rPr lang="nl-NL" dirty="0"/>
              <a:t>Fysieke woonomgeving </a:t>
            </a:r>
          </a:p>
          <a:p>
            <a:pPr marL="685800" lvl="1">
              <a:buFontTx/>
              <a:buChar char="-"/>
            </a:pPr>
            <a:r>
              <a:rPr lang="nl-NL" dirty="0"/>
              <a:t>Sociale kwaliteit</a:t>
            </a:r>
          </a:p>
          <a:p>
            <a:pPr marL="685800" lvl="1">
              <a:buFontTx/>
              <a:buChar char="-"/>
            </a:pPr>
            <a:r>
              <a:rPr lang="nl-NL" dirty="0"/>
              <a:t>Objectieve leefbaarheid </a:t>
            </a:r>
          </a:p>
          <a:p>
            <a:pPr marL="685800" lvl="1">
              <a:buFontTx/>
              <a:buChar char="-"/>
            </a:pPr>
            <a:r>
              <a:rPr lang="nl-NL" dirty="0"/>
              <a:t>Subjectieve leefbaarheid </a:t>
            </a:r>
          </a:p>
          <a:p>
            <a:endParaRPr lang="nl-NL" dirty="0"/>
          </a:p>
        </p:txBody>
      </p:sp>
      <p:pic>
        <p:nvPicPr>
          <p:cNvPr id="4" name="Afbeelding 3"/>
          <p:cNvPicPr>
            <a:picLocks noChangeAspect="1"/>
          </p:cNvPicPr>
          <p:nvPr/>
        </p:nvPicPr>
        <p:blipFill>
          <a:blip r:embed="rId3"/>
          <a:stretch>
            <a:fillRect/>
          </a:stretch>
        </p:blipFill>
        <p:spPr>
          <a:xfrm>
            <a:off x="7998432" y="3876542"/>
            <a:ext cx="4045088" cy="2515673"/>
          </a:xfrm>
          <a:prstGeom prst="rect">
            <a:avLst/>
          </a:prstGeom>
        </p:spPr>
      </p:pic>
    </p:spTree>
    <p:extLst>
      <p:ext uri="{BB962C8B-B14F-4D97-AF65-F5344CB8AC3E}">
        <p14:creationId xmlns:p14="http://schemas.microsoft.com/office/powerpoint/2010/main" val="193691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t>Leefbaarheid</a:t>
            </a:r>
          </a:p>
        </p:txBody>
      </p:sp>
      <p:sp>
        <p:nvSpPr>
          <p:cNvPr id="3" name="Rectangle 2"/>
          <p:cNvSpPr>
            <a:spLocks noGrp="1"/>
          </p:cNvSpPr>
          <p:nvPr>
            <p:ph idx="1"/>
          </p:nvPr>
        </p:nvSpPr>
        <p:spPr>
          <a:xfrm>
            <a:off x="1092499" y="1239850"/>
            <a:ext cx="8860565" cy="2647465"/>
          </a:xfrm>
        </p:spPr>
        <p:txBody>
          <a:bodyPr>
            <a:normAutofit fontScale="92500"/>
          </a:bodyPr>
          <a:lstStyle/>
          <a:p>
            <a:pPr marL="457200" lvl="1" indent="0">
              <a:buNone/>
            </a:pPr>
            <a:r>
              <a:rPr lang="nl-NL" dirty="0"/>
              <a:t>Met het begrip leefbaarheid wordt aangegeven hoe aantrekkelijk en/of geschikt een gebied of gemeenschap is om er te wonen, of te werken.</a:t>
            </a:r>
          </a:p>
          <a:p>
            <a:pPr marL="457200" lvl="1" indent="0">
              <a:buNone/>
            </a:pPr>
            <a:endParaRPr lang="nl-NL" dirty="0"/>
          </a:p>
          <a:p>
            <a:pPr marL="457200" lvl="1" indent="0">
              <a:buNone/>
            </a:pPr>
            <a:r>
              <a:rPr lang="nl-NL" sz="2400" dirty="0"/>
              <a:t>Leefbaarheid bestaat uit een </a:t>
            </a:r>
            <a:r>
              <a:rPr lang="nl-NL" sz="2400" b="1" dirty="0"/>
              <a:t>objectieve</a:t>
            </a:r>
            <a:r>
              <a:rPr lang="nl-NL" sz="2400" dirty="0"/>
              <a:t>, meetbare, kant en een </a:t>
            </a:r>
            <a:r>
              <a:rPr lang="nl-NL" sz="2400" b="1" dirty="0"/>
              <a:t>subjectieve </a:t>
            </a:r>
            <a:r>
              <a:rPr lang="nl-NL" sz="2400" dirty="0"/>
              <a:t>kant; wat voor de ene bewoner een leefbaar dorp of leefbare wijk is, hoeft dat voor een ander niet te zijn. </a:t>
            </a:r>
            <a:endParaRPr lang="nl-NL" sz="2400" i="1" dirty="0"/>
          </a:p>
        </p:txBody>
      </p:sp>
      <p:pic>
        <p:nvPicPr>
          <p:cNvPr id="5" name="Afbeelding 4">
            <a:extLst>
              <a:ext uri="{FF2B5EF4-FFF2-40B4-BE49-F238E27FC236}">
                <a16:creationId xmlns:a16="http://schemas.microsoft.com/office/drawing/2014/main" id="{5E6C348A-CC69-4EBF-A4AF-02E4417E3272}"/>
              </a:ext>
            </a:extLst>
          </p:cNvPr>
          <p:cNvPicPr>
            <a:picLocks noChangeAspect="1"/>
          </p:cNvPicPr>
          <p:nvPr/>
        </p:nvPicPr>
        <p:blipFill>
          <a:blip r:embed="rId3"/>
          <a:stretch>
            <a:fillRect/>
          </a:stretch>
        </p:blipFill>
        <p:spPr>
          <a:xfrm>
            <a:off x="7505851" y="4146437"/>
            <a:ext cx="3420172" cy="2275969"/>
          </a:xfrm>
          <a:prstGeom prst="rect">
            <a:avLst/>
          </a:prstGeom>
        </p:spPr>
      </p:pic>
    </p:spTree>
    <p:extLst>
      <p:ext uri="{BB962C8B-B14F-4D97-AF65-F5344CB8AC3E}">
        <p14:creationId xmlns:p14="http://schemas.microsoft.com/office/powerpoint/2010/main" val="266357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t>Leefbaarheid</a:t>
            </a:r>
          </a:p>
        </p:txBody>
      </p:sp>
      <p:sp>
        <p:nvSpPr>
          <p:cNvPr id="3" name="Rectangle 2"/>
          <p:cNvSpPr>
            <a:spLocks noGrp="1"/>
          </p:cNvSpPr>
          <p:nvPr>
            <p:ph idx="1"/>
          </p:nvPr>
        </p:nvSpPr>
        <p:spPr/>
        <p:txBody>
          <a:bodyPr/>
          <a:lstStyle/>
          <a:p>
            <a:endParaRPr lang="nl-NL" dirty="0"/>
          </a:p>
          <a:p>
            <a:pPr lvl="1"/>
            <a:endParaRPr lang="nl-NL" dirty="0"/>
          </a:p>
        </p:txBody>
      </p:sp>
      <p:sp>
        <p:nvSpPr>
          <p:cNvPr id="4" name="Rechthoek 3"/>
          <p:cNvSpPr/>
          <p:nvPr/>
        </p:nvSpPr>
        <p:spPr>
          <a:xfrm>
            <a:off x="2639616" y="1196752"/>
            <a:ext cx="9247584" cy="5016758"/>
          </a:xfrm>
          <a:prstGeom prst="rect">
            <a:avLst/>
          </a:prstGeom>
        </p:spPr>
        <p:txBody>
          <a:bodyPr wrap="square">
            <a:spAutoFit/>
          </a:bodyPr>
          <a:lstStyle/>
          <a:p>
            <a:r>
              <a:rPr lang="nl-NL" sz="2000" u="sng" dirty="0"/>
              <a:t>Wat zijn leefbare wijken?</a:t>
            </a:r>
          </a:p>
          <a:p>
            <a:r>
              <a:rPr lang="nl-NL" sz="20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endParaRPr lang="nl-NL" sz="2000" dirty="0"/>
          </a:p>
          <a:p>
            <a:endParaRPr lang="nl-NL" sz="2000" dirty="0"/>
          </a:p>
          <a:p>
            <a:r>
              <a:rPr lang="nl-NL" sz="2000" u="sng" dirty="0"/>
              <a:t>Fysieke leefbaarheid</a:t>
            </a:r>
          </a:p>
          <a:p>
            <a:r>
              <a:rPr lang="nl-NL" sz="2000" dirty="0"/>
              <a:t>Fysieke leefbaarheid gaat om de tastbare zaken in een buurt, zoals de bestrating, het groen, bankjes, speelvoorzieningen, woningen en de openbare verlichting. </a:t>
            </a:r>
          </a:p>
          <a:p>
            <a:endParaRPr lang="nl-NL" sz="2000" dirty="0"/>
          </a:p>
          <a:p>
            <a:r>
              <a:rPr lang="nl-NL" sz="2000" u="sng" dirty="0"/>
              <a:t>Sociale leefbaarheid</a:t>
            </a:r>
          </a:p>
          <a:p>
            <a:r>
              <a:rPr lang="nl-NL" sz="2000" dirty="0"/>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Leefbaarheid meten</a:t>
            </a:r>
          </a:p>
        </p:txBody>
      </p:sp>
      <p:sp>
        <p:nvSpPr>
          <p:cNvPr id="3" name="Tijdelijke aanduiding voor inhoud 2"/>
          <p:cNvSpPr>
            <a:spLocks noGrp="1"/>
          </p:cNvSpPr>
          <p:nvPr>
            <p:ph idx="1"/>
          </p:nvPr>
        </p:nvSpPr>
        <p:spPr>
          <a:xfrm>
            <a:off x="2639616" y="1464767"/>
            <a:ext cx="8942784" cy="4929411"/>
          </a:xfrm>
        </p:spPr>
        <p:txBody>
          <a:bodyPr>
            <a:normAutofit lnSpcReduction="10000"/>
          </a:bodyPr>
          <a:lstStyle/>
          <a:p>
            <a:r>
              <a:rPr lang="nl-NL" dirty="0"/>
              <a:t>Is leefbaarheid meetbaar?</a:t>
            </a:r>
          </a:p>
          <a:p>
            <a:r>
              <a:rPr lang="nl-NL" dirty="0"/>
              <a:t>Hoe zou je het kunnen meten?</a:t>
            </a:r>
          </a:p>
          <a:p>
            <a:r>
              <a:rPr lang="nl-NL" dirty="0"/>
              <a:t>Wat is belangrijk om op te letten?</a:t>
            </a:r>
          </a:p>
          <a:p>
            <a:endParaRPr lang="nl-NL" dirty="0"/>
          </a:p>
          <a:p>
            <a:r>
              <a:rPr lang="nl-NL" dirty="0"/>
              <a:t>Hoe maken we onderscheid tussen objectieve en subjectieve leefbaarheid? </a:t>
            </a:r>
          </a:p>
          <a:p>
            <a:endParaRPr lang="nl-NL" dirty="0"/>
          </a:p>
          <a:p>
            <a:r>
              <a:rPr lang="nl-NL" dirty="0"/>
              <a:t>Wat betekent leefbaarheid voor jou?</a:t>
            </a:r>
          </a:p>
          <a:p>
            <a:r>
              <a:rPr lang="nl-NL" dirty="0"/>
              <a:t>Welke elementen maken jouw buurt leefbaar?       </a:t>
            </a:r>
            <a:br>
              <a:rPr lang="nl-NL" dirty="0"/>
            </a:br>
            <a:r>
              <a:rPr lang="nl-NL" dirty="0"/>
              <a:t>(of juist niet!)</a:t>
            </a:r>
          </a:p>
        </p:txBody>
      </p:sp>
    </p:spTree>
    <p:extLst>
      <p:ext uri="{BB962C8B-B14F-4D97-AF65-F5344CB8AC3E}">
        <p14:creationId xmlns:p14="http://schemas.microsoft.com/office/powerpoint/2010/main" val="20605696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F5D983-0F94-473B-BE79-338A0D6736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4E8178-CE99-4B63-9BA2-57EEA9E99016}">
  <ds:schemaRefs>
    <ds:schemaRef ds:uri="http://schemas.microsoft.com/sharepoint/v3/contenttype/forms"/>
  </ds:schemaRefs>
</ds:datastoreItem>
</file>

<file path=customXml/itemProps3.xml><?xml version="1.0" encoding="utf-8"?>
<ds:datastoreItem xmlns:ds="http://schemas.openxmlformats.org/officeDocument/2006/customXml" ds:itemID="{EC8B44E2-294C-4C83-B103-A69783DBB54F}">
  <ds:schemaRefs>
    <ds:schemaRef ds:uri="47a28104-336f-447d-946e-e305ac2bcd47"/>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34354c1b-6b8c-435b-ad50-990538c19557"/>
  </ds:schemaRefs>
</ds:datastoreItem>
</file>

<file path=docProps/app.xml><?xml version="1.0" encoding="utf-8"?>
<Properties xmlns="http://schemas.openxmlformats.org/officeDocument/2006/extended-properties" xmlns:vt="http://schemas.openxmlformats.org/officeDocument/2006/docPropsVTypes">
  <Template>Helicon thema</Template>
  <TotalTime>704</TotalTime>
  <Words>976</Words>
  <Application>Microsoft Office PowerPoint</Application>
  <PresentationFormat>Breedbeeld</PresentationFormat>
  <Paragraphs>121</Paragraphs>
  <Slides>15</Slides>
  <Notes>7</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15</vt:i4>
      </vt:variant>
    </vt:vector>
  </HeadingPairs>
  <TitlesOfParts>
    <vt:vector size="19" baseType="lpstr">
      <vt:lpstr>Arial</vt:lpstr>
      <vt:lpstr>Calibri</vt:lpstr>
      <vt:lpstr>Helicon thema</vt:lpstr>
      <vt:lpstr>1_Office-thema</vt:lpstr>
      <vt:lpstr>Stad&amp;Wijk</vt:lpstr>
      <vt:lpstr>Inhoud</vt:lpstr>
      <vt:lpstr>Leerdoelen S&amp;W</vt:lpstr>
      <vt:lpstr>Waar denken jullie aan bij Stad&amp;Wijk?</vt:lpstr>
      <vt:lpstr>Waar denken jullie aan bij Stad&amp;Wijk?</vt:lpstr>
      <vt:lpstr>Leefbaarheid van de leefomgeving</vt:lpstr>
      <vt:lpstr>Leefbaarheid</vt:lpstr>
      <vt:lpstr>Leefbaarheid</vt:lpstr>
      <vt:lpstr>Leefbaarheid meten</vt:lpstr>
      <vt:lpstr>Leefbaarometer </vt:lpstr>
      <vt:lpstr>PowerPoint-presentatie</vt:lpstr>
      <vt:lpstr>Een wijkschouw maken</vt:lpstr>
      <vt:lpstr>Het schouwboekje</vt:lpstr>
      <vt:lpstr>SWOT analyse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Marieke Drabbe</dc:creator>
  <cp:lastModifiedBy>Marieke Drabbe</cp:lastModifiedBy>
  <cp:revision>33</cp:revision>
  <dcterms:created xsi:type="dcterms:W3CDTF">2015-07-30T08:19:14Z</dcterms:created>
  <dcterms:modified xsi:type="dcterms:W3CDTF">2021-03-23T08:28:06Z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